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350" r:id="rId3"/>
    <p:sldId id="352" r:id="rId4"/>
    <p:sldId id="374" r:id="rId5"/>
    <p:sldId id="406" r:id="rId6"/>
    <p:sldId id="410" r:id="rId7"/>
    <p:sldId id="375" r:id="rId8"/>
    <p:sldId id="391" r:id="rId9"/>
    <p:sldId id="392" r:id="rId10"/>
    <p:sldId id="376" r:id="rId11"/>
    <p:sldId id="393" r:id="rId12"/>
    <p:sldId id="377" r:id="rId13"/>
    <p:sldId id="394" r:id="rId14"/>
    <p:sldId id="474" r:id="rId15"/>
    <p:sldId id="461" r:id="rId16"/>
    <p:sldId id="462" r:id="rId17"/>
    <p:sldId id="463" r:id="rId18"/>
    <p:sldId id="465" r:id="rId19"/>
    <p:sldId id="495" r:id="rId20"/>
    <p:sldId id="475" r:id="rId21"/>
    <p:sldId id="470" r:id="rId22"/>
    <p:sldId id="468" r:id="rId23"/>
    <p:sldId id="466" r:id="rId24"/>
    <p:sldId id="496" r:id="rId25"/>
    <p:sldId id="476" r:id="rId26"/>
    <p:sldId id="506" r:id="rId27"/>
    <p:sldId id="471" r:id="rId28"/>
    <p:sldId id="497" r:id="rId29"/>
    <p:sldId id="498" r:id="rId30"/>
    <p:sldId id="472" r:id="rId31"/>
    <p:sldId id="499" r:id="rId32"/>
    <p:sldId id="400" r:id="rId33"/>
    <p:sldId id="500" r:id="rId34"/>
    <p:sldId id="487" r:id="rId35"/>
    <p:sldId id="502" r:id="rId36"/>
    <p:sldId id="503" r:id="rId37"/>
    <p:sldId id="504" r:id="rId38"/>
    <p:sldId id="259" r:id="rId3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iAiLrPbT3ci0Tlw/hHFb0dnYsp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22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f1c1062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gbf1c1062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8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9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8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8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E2414E-8C16-4910-B1B4-023B2B3C8D55}" type="datetimeFigureOut">
              <a:rPr lang="pt-BR"/>
              <a:pPr>
                <a:defRPr/>
              </a:pPr>
              <a:t>16/03/2021</a:t>
            </a:fld>
            <a:endParaRPr lang="pt-BR"/>
          </a:p>
        </p:txBody>
      </p:sp>
      <p:sp>
        <p:nvSpPr>
          <p:cNvPr id="4" name="Espaço Reservado para Rodapé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275C4B-EFFB-42FA-BDC7-FF8172A0FBB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305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9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0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0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1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5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5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6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6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7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9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9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682625" y="4300538"/>
            <a:ext cx="777240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None/>
            </a:pPr>
            <a:endParaRPr sz="27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Talita Rocha Pinheiro</a:t>
            </a:r>
            <a:endParaRPr sz="30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4357718" y="174359"/>
            <a:ext cx="4786314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None/>
            </a:pPr>
            <a:endParaRPr sz="27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Noto Sans Symbols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Ciência da Computação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685800" y="5500688"/>
            <a:ext cx="777240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None/>
            </a:pPr>
            <a:endParaRPr sz="27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Sistema de Entrada e Saída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685800" y="2428868"/>
            <a:ext cx="7772400" cy="164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80"/>
              <a:buFont typeface="Arial"/>
              <a:buNone/>
            </a:pPr>
            <a:r>
              <a:rPr lang="pt-BR" sz="468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Arquitetura de Computadores I</a:t>
            </a:r>
            <a:endParaRPr sz="39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" descr="Text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70593"/>
            <a:ext cx="215265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algn="just" eaLnBrk="1" hangingPunct="1">
              <a:spcAft>
                <a:spcPts val="600"/>
              </a:spcAft>
            </a:pPr>
            <a:r>
              <a:rPr lang="pt-BR" sz="2200" b="1" dirty="0"/>
              <a:t>Processadores </a:t>
            </a:r>
            <a:r>
              <a:rPr lang="pt-BR" sz="2200" b="1" dirty="0">
                <a:solidFill>
                  <a:srgbClr val="FF0000"/>
                </a:solidFill>
              </a:rPr>
              <a:t>com Controlador </a:t>
            </a:r>
            <a:r>
              <a:rPr lang="pt-BR" sz="2200" b="1" dirty="0"/>
              <a:t>de Memória Integrado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A partir do AMD64 (2003)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Processador acessa diretamente a memória RAM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Chipset ponte norte responsável por acesso à placa de vídeo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Chipset ponte sul inalterado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Necessidade de barramento de alto desempenho entre ponte norte e processador, bem como, ponte norte e placa de vídeo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912344D2-AA91-4A02-BE32-91C83971E7C0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2A09B888-7DF1-4451-9C95-A94568036FC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288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3425404" cy="4525962"/>
          </a:xfrm>
        </p:spPr>
        <p:txBody>
          <a:bodyPr/>
          <a:lstStyle/>
          <a:p>
            <a:pPr lvl="1" eaLnBrk="1" hangingPunct="1">
              <a:spcAft>
                <a:spcPts val="600"/>
              </a:spcAft>
            </a:pPr>
            <a:r>
              <a:rPr lang="pt-BR" sz="2000" dirty="0"/>
              <a:t>Organização dos chipsets e componentes na arquitetura baseada em processador </a:t>
            </a:r>
            <a:r>
              <a:rPr lang="pt-BR" sz="2000" dirty="0">
                <a:solidFill>
                  <a:srgbClr val="FF0000"/>
                </a:solidFill>
              </a:rPr>
              <a:t>com controlador</a:t>
            </a:r>
            <a:r>
              <a:rPr lang="pt-BR" sz="2000" dirty="0"/>
              <a:t> de memória integrado:</a:t>
            </a:r>
            <a:endParaRPr lang="pt-BR" sz="1400" dirty="0"/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5" t="9936" r="22439" b="29968"/>
          <a:stretch/>
        </p:blipFill>
        <p:spPr>
          <a:xfrm rot="5400000">
            <a:off x="3245277" y="795283"/>
            <a:ext cx="6192688" cy="4835386"/>
          </a:xfrm>
          <a:prstGeom prst="rect">
            <a:avLst/>
          </a:prstGeom>
        </p:spPr>
      </p:pic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1A2EA920-0705-48E6-B5EE-CFE4123084A0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2F7D14A3-38F5-4C9B-897D-6F4E278100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096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algn="just" eaLnBrk="1" hangingPunct="1">
              <a:spcAft>
                <a:spcPts val="600"/>
              </a:spcAft>
            </a:pPr>
            <a:r>
              <a:rPr lang="pt-BR" sz="2200" b="1" dirty="0"/>
              <a:t>Processadores </a:t>
            </a:r>
            <a:r>
              <a:rPr lang="pt-BR" sz="2200" b="1" dirty="0">
                <a:solidFill>
                  <a:srgbClr val="FF0000"/>
                </a:solidFill>
              </a:rPr>
              <a:t>com Controlador PCI Express </a:t>
            </a:r>
            <a:r>
              <a:rPr lang="pt-BR" sz="2200" b="1" dirty="0"/>
              <a:t>Integrado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A partir da arquitetura </a:t>
            </a:r>
            <a:r>
              <a:rPr lang="pt-BR" sz="2000" dirty="0" err="1"/>
              <a:t>Lynnfield</a:t>
            </a:r>
            <a:r>
              <a:rPr lang="pt-BR" sz="2000" dirty="0"/>
              <a:t> dos processadores Core i5 e i7 (2009)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Processador acessa diretamente tanto a placa de vídeo quanto a memória RAM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Necessidade de apenas um chipset para acesso aos dispositivos mais lentos</a:t>
            </a:r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9FD9467D-0A82-4457-BDBB-287D49160810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5404C008-2589-4CBA-8E21-1663E2401D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18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-514157" y="1377121"/>
            <a:ext cx="3819091" cy="4525962"/>
          </a:xfrm>
        </p:spPr>
        <p:txBody>
          <a:bodyPr/>
          <a:lstStyle/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Organização dos chipsets e componentes na arquitetura baseada em processador com controlador PCI Express integrado:</a:t>
            </a:r>
            <a:endParaRPr lang="pt-BR" sz="1400" dirty="0"/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4664" r="23226" b="28914"/>
          <a:stretch/>
        </p:blipFill>
        <p:spPr>
          <a:xfrm rot="5400000">
            <a:off x="3628492" y="562236"/>
            <a:ext cx="5544616" cy="5544616"/>
          </a:xfrm>
          <a:prstGeom prst="rect">
            <a:avLst/>
          </a:prstGeom>
        </p:spPr>
      </p:pic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900ADA64-F00C-4D6A-B40E-B1A9FFB68813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B5D60350-688B-499B-B9BC-58D07CEF8E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50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6856" y="3870176"/>
            <a:ext cx="8229600" cy="1143000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pt-BR" dirty="0"/>
              <a:t>Dispositivos de Entrada e Saída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CEF91C88-C5CC-4A60-9D9F-3E340B758232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14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Menos 7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5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5A48ED24-59BE-4DF9-9ECA-4D02EEF86E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1399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algn="just" eaLnBrk="1" hangingPunct="1"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De nada adianta o poder de processamento de um computador se ele não pode receber dados do usuário ou responder ao processamento executado;</a:t>
            </a:r>
          </a:p>
          <a:p>
            <a:pPr lvl="1" algn="just" eaLnBrk="1" hangingPunct="1"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Necessário se </a:t>
            </a:r>
            <a:r>
              <a:rPr lang="pt-BR" sz="1800" dirty="0">
                <a:solidFill>
                  <a:schemeClr val="accent1"/>
                </a:solidFill>
              </a:rPr>
              <a:t>comunicar com o meio externo</a:t>
            </a:r>
            <a:r>
              <a:rPr lang="pt-BR" sz="1800" dirty="0"/>
              <a:t>;</a:t>
            </a:r>
          </a:p>
          <a:p>
            <a:pPr algn="just" eaLnBrk="1" hangingPunct="1"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algn="just" eaLnBrk="1" hangingPunct="1"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Existem diversos dispositivos de entrada e saída de dados</a:t>
            </a:r>
            <a:endParaRPr lang="pt-BR" sz="2200" dirty="0"/>
          </a:p>
          <a:p>
            <a:pPr lvl="1" algn="just" eaLnBrk="1" hangingPunct="1"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dispositivos de I/O (Input/Output) ou dispositivos de E/S (Entrada/Saída)</a:t>
            </a:r>
            <a:r>
              <a:rPr lang="pt-BR" sz="2200" dirty="0"/>
              <a:t>;</a:t>
            </a:r>
          </a:p>
          <a:p>
            <a:pPr algn="just" eaLnBrk="1" hangingPunct="1"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algn="just" eaLnBrk="1" hangingPunct="1"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dirty="0"/>
              <a:t>Dispositivos de E/S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15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2C061170-FB65-459F-B21B-1307220E4051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7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18B29D4A-CEF8-4F90-815E-74AFC54B3C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69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457200" y="1117616"/>
            <a:ext cx="8229600" cy="4525962"/>
          </a:xfrm>
        </p:spPr>
        <p:txBody>
          <a:bodyPr/>
          <a:lstStyle/>
          <a:p>
            <a:pPr algn="just" eaLnBrk="1" hangingPunct="1">
              <a:spcBef>
                <a:spcPts val="600"/>
              </a:spcBef>
              <a:spcAft>
                <a:spcPts val="600"/>
              </a:spcAft>
            </a:pPr>
            <a:r>
              <a:rPr lang="pt-BR" sz="2200" dirty="0"/>
              <a:t>Existem duas categorias de dispositivos de E/S:</a:t>
            </a:r>
          </a:p>
          <a:p>
            <a:pPr lvl="1" algn="just" eaLnBrk="1" hangingPunct="1"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lvl="1" algn="just" eaLnBrk="1" hangingPunct="1"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comunicação entre o usuário e o micro (</a:t>
            </a:r>
            <a:r>
              <a:rPr lang="pt-BR" sz="2000" dirty="0">
                <a:solidFill>
                  <a:schemeClr val="accent1"/>
                </a:solidFill>
              </a:rPr>
              <a:t>externos</a:t>
            </a:r>
            <a:r>
              <a:rPr lang="pt-BR" sz="2000" dirty="0"/>
              <a:t>)</a:t>
            </a:r>
            <a:endParaRPr lang="pt-BR" sz="1800" dirty="0"/>
          </a:p>
          <a:p>
            <a:pPr lvl="2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</a:pPr>
            <a:r>
              <a:rPr lang="pt-BR" sz="1800" dirty="0"/>
              <a:t>Ex: teclado, mouse, microfone, etc. (para a entrada de dados), o monitor, impressoras, caixas de som, etc. (para a saída de dados);</a:t>
            </a:r>
            <a:endParaRPr lang="pt-BR" sz="1600" dirty="0"/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comunicação entre o processador e componentes do micro (</a:t>
            </a:r>
            <a:r>
              <a:rPr lang="pt-BR" sz="2000" dirty="0">
                <a:solidFill>
                  <a:schemeClr val="accent1"/>
                </a:solidFill>
              </a:rPr>
              <a:t>internos</a:t>
            </a:r>
            <a:r>
              <a:rPr lang="pt-BR" sz="2000" dirty="0"/>
              <a:t>)</a:t>
            </a:r>
            <a:endParaRPr lang="pt-BR" sz="1800" dirty="0"/>
          </a:p>
          <a:p>
            <a:pPr lvl="2" algn="just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</a:pPr>
            <a:r>
              <a:rPr lang="pt-BR" sz="1600" dirty="0"/>
              <a:t>Ex: dispostos existentes na placa mãe, incluindo controladores de discos, controladores de memória, controladores de barramento, </a:t>
            </a:r>
            <a:r>
              <a:rPr lang="pt-BR" sz="1600" dirty="0" err="1"/>
              <a:t>etc</a:t>
            </a:r>
            <a:r>
              <a:rPr lang="pt-BR" sz="1600" dirty="0"/>
              <a:t>; </a:t>
            </a:r>
          </a:p>
        </p:txBody>
      </p:sp>
      <p:sp>
        <p:nvSpPr>
          <p:cNvPr id="9" name="Espaço Reservado para Rodapé 3">
            <a:extLst>
              <a:ext uri="{FF2B5EF4-FFF2-40B4-BE49-F238E27FC236}">
                <a16:creationId xmlns:a16="http://schemas.microsoft.com/office/drawing/2014/main" id="{EEB1E75B-BF57-4E80-9227-295DF8FE2118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7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7C831381-111B-4F9E-B69A-4F066941613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067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85184"/>
          </a:xfrm>
        </p:spPr>
        <p:txBody>
          <a:bodyPr>
            <a:normAutofit fontScale="92500" lnSpcReduction="10000"/>
          </a:bodyPr>
          <a:lstStyle/>
          <a:p>
            <a:pPr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2200" dirty="0"/>
              <a:t>Categorias de dispositivos de E/S externos:</a:t>
            </a:r>
          </a:p>
          <a:p>
            <a:pPr lvl="1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2000" dirty="0"/>
              <a:t>Dispositivos que </a:t>
            </a:r>
            <a:r>
              <a:rPr lang="pt-BR" sz="2000" dirty="0">
                <a:solidFill>
                  <a:schemeClr val="accent1"/>
                </a:solidFill>
              </a:rPr>
              <a:t>recebem</a:t>
            </a:r>
            <a:r>
              <a:rPr lang="pt-BR" sz="2000" dirty="0"/>
              <a:t> dados de usuários</a:t>
            </a:r>
          </a:p>
          <a:p>
            <a:pPr lvl="2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1800" dirty="0"/>
              <a:t>Baixa necessidade de largura de banda </a:t>
            </a:r>
          </a:p>
          <a:p>
            <a:pPr lvl="2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1800" dirty="0"/>
              <a:t>Respostas imediatas</a:t>
            </a:r>
          </a:p>
          <a:p>
            <a:pPr lvl="2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1800" dirty="0"/>
              <a:t>Ex: mouse e teclado</a:t>
            </a:r>
          </a:p>
          <a:p>
            <a:pPr marL="1028700" lvl="2" indent="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None/>
            </a:pPr>
            <a:endParaRPr lang="pt-BR" sz="1800" dirty="0"/>
          </a:p>
          <a:p>
            <a:pPr lvl="1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2000" dirty="0"/>
              <a:t>Dispositivos que apresentam </a:t>
            </a:r>
            <a:r>
              <a:rPr lang="pt-BR" sz="2000" dirty="0">
                <a:solidFill>
                  <a:schemeClr val="accent1"/>
                </a:solidFill>
              </a:rPr>
              <a:t>saída</a:t>
            </a:r>
            <a:r>
              <a:rPr lang="pt-BR" sz="2000" dirty="0"/>
              <a:t> de dados para usuários</a:t>
            </a:r>
          </a:p>
          <a:p>
            <a:pPr lvl="2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1800" dirty="0"/>
              <a:t>Necessidade de largura de banda de saída de dados</a:t>
            </a:r>
          </a:p>
          <a:p>
            <a:pPr lvl="2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1800" dirty="0"/>
              <a:t>Ex: Placa de vídeo e impressora</a:t>
            </a:r>
          </a:p>
          <a:p>
            <a:pPr lvl="2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endParaRPr lang="pt-BR" sz="1800" dirty="0"/>
          </a:p>
          <a:p>
            <a:pPr lvl="1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2000" dirty="0"/>
              <a:t>Dispositivos que </a:t>
            </a:r>
            <a:r>
              <a:rPr lang="pt-BR" sz="2000" dirty="0">
                <a:solidFill>
                  <a:schemeClr val="accent1"/>
                </a:solidFill>
              </a:rPr>
              <a:t>interagem</a:t>
            </a:r>
            <a:r>
              <a:rPr lang="pt-BR" sz="2000" dirty="0"/>
              <a:t> com outras máquinas</a:t>
            </a:r>
          </a:p>
          <a:p>
            <a:pPr lvl="2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1800" dirty="0"/>
              <a:t>Necessidade de largura de banda para entrada e saída de dados</a:t>
            </a:r>
          </a:p>
          <a:p>
            <a:pPr lvl="2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1800" dirty="0"/>
              <a:t>Baixo tempo de resposta</a:t>
            </a:r>
            <a:endParaRPr lang="pt-BR" sz="2000" dirty="0"/>
          </a:p>
          <a:p>
            <a:pPr lvl="2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1800" dirty="0"/>
              <a:t>Ex: placa de rede e CD-ROM</a:t>
            </a:r>
            <a:endParaRPr lang="pt-BR" sz="16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17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2AEBEB53-B9C9-4D7E-9BB1-8F73D3A6BC5F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7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C8FB7A47-AD82-4B6F-8763-69EA5296FD1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653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3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3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3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4525962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pt-BR" sz="2000" dirty="0"/>
              <a:t>Computadores pessoais usam uma estrutura de e/s</a:t>
            </a:r>
          </a:p>
          <a:p>
            <a:pPr lvl="1" algn="just">
              <a:spcAft>
                <a:spcPts val="600"/>
              </a:spcAft>
            </a:pPr>
            <a:r>
              <a:rPr lang="pt-BR" sz="1800" dirty="0"/>
              <a:t>Sistema de barramento: interliga CPU, memória e dispositivos de E/S.</a:t>
            </a:r>
            <a:endParaRPr lang="pt-BR" sz="2000" dirty="0"/>
          </a:p>
          <a:p>
            <a:pPr algn="just">
              <a:spcAft>
                <a:spcPts val="600"/>
              </a:spcAft>
            </a:pPr>
            <a:r>
              <a:rPr lang="pt-BR" sz="2000" dirty="0"/>
              <a:t>Cada dispositivo de E/S consiste de duas partes: o </a:t>
            </a:r>
            <a:r>
              <a:rPr lang="pt-BR" sz="2000" dirty="0">
                <a:solidFill>
                  <a:schemeClr val="accent1"/>
                </a:solidFill>
              </a:rPr>
              <a:t>controlador</a:t>
            </a:r>
            <a:r>
              <a:rPr lang="pt-BR" sz="2000" dirty="0"/>
              <a:t> (componentes eletrônicos) e o próprio </a:t>
            </a:r>
            <a:r>
              <a:rPr lang="pt-BR" sz="2000" dirty="0">
                <a:solidFill>
                  <a:schemeClr val="accent1"/>
                </a:solidFill>
              </a:rPr>
              <a:t>dispositivo</a:t>
            </a:r>
            <a:r>
              <a:rPr lang="pt-BR" sz="2000" dirty="0"/>
              <a:t>.</a:t>
            </a:r>
          </a:p>
          <a:p>
            <a:pPr lvl="1" algn="just">
              <a:spcAft>
                <a:spcPts val="600"/>
              </a:spcAft>
            </a:pPr>
            <a:endParaRPr lang="pt-BR" sz="18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pPr algn="ctr"/>
            <a:r>
              <a:rPr lang="pt-BR" dirty="0"/>
              <a:t>Estrutura de E/S</a:t>
            </a:r>
          </a:p>
        </p:txBody>
      </p:sp>
      <p:sp>
        <p:nvSpPr>
          <p:cNvPr id="4" name="Menos 3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F6982AF-6F52-49B3-B5E1-597A7E21D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20" y="3088240"/>
            <a:ext cx="7020272" cy="2996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716372C4-15E5-4B5B-8AE8-9FD353C2A680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6DBDB60E-D15C-4EFD-9B13-020EB41FC6C9}"/>
              </a:ext>
            </a:extLst>
          </p:cNvPr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18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5D69E1C9-B245-4E3E-929D-B2901DFFDF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161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1">
            <a:extLst>
              <a:ext uri="{FF2B5EF4-FFF2-40B4-BE49-F238E27FC236}">
                <a16:creationId xmlns:a16="http://schemas.microsoft.com/office/drawing/2014/main" id="{25811703-8071-423F-A536-D878FC58755D}"/>
              </a:ext>
            </a:extLst>
          </p:cNvPr>
          <p:cNvSpPr txBox="1">
            <a:spLocks/>
          </p:cNvSpPr>
          <p:nvPr/>
        </p:nvSpPr>
        <p:spPr>
          <a:xfrm>
            <a:off x="457200" y="1071546"/>
            <a:ext cx="8229600" cy="4525962"/>
          </a:xfrm>
          <a:prstGeom prst="rect">
            <a:avLst/>
          </a:prstGeom>
        </p:spPr>
        <p:txBody>
          <a:bodyPr/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2000" dirty="0"/>
              <a:t>Esquemas de E/S:</a:t>
            </a:r>
          </a:p>
          <a:p>
            <a:pPr lvl="1" algn="just">
              <a:lnSpc>
                <a:spcPct val="150000"/>
              </a:lnSpc>
              <a:spcAft>
                <a:spcPts val="600"/>
              </a:spcAft>
            </a:pPr>
            <a:r>
              <a:rPr lang="pt-BR" sz="1800" dirty="0">
                <a:solidFill>
                  <a:srgbClr val="FF0000"/>
                </a:solidFill>
              </a:rPr>
              <a:t>E/S programada com espera ocupada</a:t>
            </a:r>
          </a:p>
          <a:p>
            <a:pPr lvl="2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Método mais simples (microprocessadores de baixa tecnologia)</a:t>
            </a:r>
          </a:p>
          <a:p>
            <a:pPr lvl="2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Baseada em uma instrução de entrada e uma instrução de saída</a:t>
            </a:r>
          </a:p>
          <a:p>
            <a:pPr lvl="2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Processador executa </a:t>
            </a:r>
            <a:r>
              <a:rPr lang="pt-BR" sz="1600" dirty="0">
                <a:solidFill>
                  <a:schemeClr val="accent1"/>
                </a:solidFill>
              </a:rPr>
              <a:t>sequência de instruções</a:t>
            </a:r>
            <a:r>
              <a:rPr lang="pt-BR" sz="1600" dirty="0"/>
              <a:t> para todo caractere lido ou escrito</a:t>
            </a:r>
          </a:p>
          <a:p>
            <a:pPr lvl="2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Aguarda bit 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CHARACTER AVAILABLE</a:t>
            </a:r>
            <a:r>
              <a:rPr lang="pt-BR" sz="1600" dirty="0"/>
              <a:t> indicar entrada de dados</a:t>
            </a:r>
          </a:p>
          <a:p>
            <a:pPr lvl="2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Aguarda bit 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READY</a:t>
            </a:r>
            <a:r>
              <a:rPr lang="pt-BR" sz="1600" dirty="0"/>
              <a:t> indicar possibilidade de saída de dados</a:t>
            </a:r>
          </a:p>
          <a:p>
            <a:pPr lvl="2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Processador gasta ciclos aguardando estado de dispositivo (espera ocupada)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pt-BR" sz="2000" dirty="0"/>
          </a:p>
          <a:p>
            <a:pPr lvl="1" algn="just">
              <a:lnSpc>
                <a:spcPct val="150000"/>
              </a:lnSpc>
              <a:spcAft>
                <a:spcPts val="600"/>
              </a:spcAft>
            </a:pPr>
            <a:endParaRPr lang="pt-BR" sz="1800" dirty="0"/>
          </a:p>
        </p:txBody>
      </p:sp>
      <p:sp>
        <p:nvSpPr>
          <p:cNvPr id="7" name="Menos 3">
            <a:extLst>
              <a:ext uri="{FF2B5EF4-FFF2-40B4-BE49-F238E27FC236}">
                <a16:creationId xmlns:a16="http://schemas.microsoft.com/office/drawing/2014/main" id="{EFFBEC29-C45E-4DD8-B377-33E6985D0B19}"/>
              </a:ext>
            </a:extLst>
          </p:cNvPr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25B56478-6E0B-42C7-99E1-E510C45640A7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2A329C07-B0BC-44BD-90BE-0251C5C7B102}"/>
              </a:ext>
            </a:extLst>
          </p:cNvPr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19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A6B46FCE-8890-4993-9D67-D094C2FBFC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34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6856" y="3870176"/>
            <a:ext cx="8229600" cy="1143000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pt-BR" dirty="0"/>
              <a:t>Placa Principal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CEF91C88-C5CC-4A60-9D9F-3E340B758232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Menos 7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5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1BA8BD6D-9297-44DC-9954-EBAB37EB2CE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674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20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-214314" y="1078524"/>
            <a:ext cx="8977313" cy="5221668"/>
          </a:xfrm>
        </p:spPr>
        <p:txBody>
          <a:bodyPr>
            <a:normAutofit fontScale="92500"/>
          </a:bodyPr>
          <a:lstStyle/>
          <a:p>
            <a:pPr lvl="1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>
                <a:solidFill>
                  <a:srgbClr val="FF0000"/>
                </a:solidFill>
                <a:latin typeface="+mj-lt"/>
              </a:rPr>
              <a:t>E/S por interrupção</a:t>
            </a:r>
          </a:p>
          <a:p>
            <a:pPr lvl="2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pt-BR" sz="1800" dirty="0">
                <a:latin typeface="+mj-lt"/>
              </a:rPr>
              <a:t>Dispositivos podem gerar eventos em intervalos que o processador não pode prever ou controlar (caracteres digitados no teclado e os movimentos do mouse, transferências de dados, operações de leitura e escrita em HDs, etc.);</a:t>
            </a:r>
          </a:p>
          <a:p>
            <a:pPr lvl="2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pt-BR" sz="1800" dirty="0">
                <a:latin typeface="+mj-lt"/>
              </a:rPr>
              <a:t>Os endereços de IRQ são utilizados para gerar </a:t>
            </a:r>
            <a:r>
              <a:rPr lang="pt-BR" sz="1800" dirty="0">
                <a:solidFill>
                  <a:schemeClr val="accent1"/>
                </a:solidFill>
                <a:latin typeface="+mj-lt"/>
              </a:rPr>
              <a:t>interrupções de hardware</a:t>
            </a:r>
          </a:p>
          <a:p>
            <a:pPr lvl="2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pt-BR" sz="1800" dirty="0">
                <a:latin typeface="+mj-lt"/>
              </a:rPr>
              <a:t>Dispositivos utilizam </a:t>
            </a: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canais</a:t>
            </a:r>
            <a:r>
              <a:rPr lang="pt-BR" sz="1800" dirty="0">
                <a:latin typeface="+mj-lt"/>
              </a:rPr>
              <a:t> para chamar a atenção do processador;</a:t>
            </a:r>
          </a:p>
          <a:p>
            <a:pPr lvl="2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pt-BR" sz="1800" dirty="0">
                <a:latin typeface="+mj-lt"/>
              </a:rPr>
              <a:t>Processador fica livre para executar outras atividades enquanto outra atividade está ocorrendo;</a:t>
            </a:r>
          </a:p>
          <a:p>
            <a:pPr lvl="2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pt-BR" sz="1800" dirty="0">
                <a:latin typeface="+mj-lt"/>
              </a:rPr>
              <a:t>Atender uma interrupção gera um custo de processamento;</a:t>
            </a: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pt-BR" sz="1800" dirty="0">
              <a:latin typeface="+mj-lt"/>
            </a:endParaRPr>
          </a:p>
        </p:txBody>
      </p:sp>
      <p:sp>
        <p:nvSpPr>
          <p:cNvPr id="12" name="Espaço Reservado para Rodapé 3">
            <a:extLst>
              <a:ext uri="{FF2B5EF4-FFF2-40B4-BE49-F238E27FC236}">
                <a16:creationId xmlns:a16="http://schemas.microsoft.com/office/drawing/2014/main" id="{9945A843-21D1-4D56-8E96-002FADDE43F6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7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F79C02B4-6512-4E56-B3DF-DAEDF119A62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4634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-214314" y="1166018"/>
            <a:ext cx="9161365" cy="5262166"/>
          </a:xfrm>
        </p:spPr>
        <p:txBody>
          <a:bodyPr>
            <a:normAutofit lnSpcReduction="10000"/>
          </a:bodyPr>
          <a:lstStyle/>
          <a:p>
            <a:pPr lvl="1" algn="just" eaLnBrk="1" hangingPunct="1">
              <a:lnSpc>
                <a:spcPct val="150000"/>
              </a:lnSpc>
              <a:spcAft>
                <a:spcPts val="600"/>
              </a:spcAft>
            </a:pPr>
            <a:r>
              <a:rPr lang="pt-BR" sz="1800" dirty="0">
                <a:solidFill>
                  <a:srgbClr val="FF0000"/>
                </a:solidFill>
                <a:latin typeface="+mj-lt"/>
              </a:rPr>
              <a:t>E/S por DMA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800" dirty="0">
                <a:latin typeface="+mj-lt"/>
              </a:rPr>
              <a:t>Existe um circuito de apoio chamado controlador de </a:t>
            </a:r>
            <a:r>
              <a:rPr lang="pt-BR" sz="1800" dirty="0">
                <a:solidFill>
                  <a:schemeClr val="accent1"/>
                </a:solidFill>
                <a:latin typeface="+mj-lt"/>
              </a:rPr>
              <a:t>DMA</a:t>
            </a:r>
            <a:r>
              <a:rPr lang="pt-BR" sz="1800" dirty="0">
                <a:latin typeface="+mj-lt"/>
              </a:rPr>
              <a:t> (</a:t>
            </a:r>
            <a:r>
              <a:rPr lang="pt-BR" sz="1800" dirty="0" err="1">
                <a:latin typeface="+mj-lt"/>
              </a:rPr>
              <a:t>Direct</a:t>
            </a:r>
            <a:r>
              <a:rPr lang="pt-BR" sz="1800" dirty="0">
                <a:latin typeface="+mj-lt"/>
              </a:rPr>
              <a:t> Memory Access – Acesso Direto à Memória);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800" dirty="0">
                <a:latin typeface="+mj-lt"/>
              </a:rPr>
              <a:t>Consiste na realização da transferência de dados entre uma determinada interface e a memória principal, </a:t>
            </a:r>
            <a:r>
              <a:rPr lang="pt-BR" sz="1800" dirty="0">
                <a:solidFill>
                  <a:schemeClr val="accent1"/>
                </a:solidFill>
                <a:latin typeface="+mj-lt"/>
              </a:rPr>
              <a:t>sem a intervenção </a:t>
            </a:r>
            <a:r>
              <a:rPr lang="pt-BR" sz="1800" dirty="0">
                <a:latin typeface="+mj-lt"/>
              </a:rPr>
              <a:t>do processador; 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800" dirty="0">
                <a:latin typeface="+mj-lt"/>
              </a:rPr>
              <a:t>Processador se limita a solicitar a transferência para o controlador de DMA, o qual realiza a transferência; 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800" dirty="0">
                <a:latin typeface="+mj-lt"/>
              </a:rPr>
              <a:t>Processador fica liberado para realizar outras atividades, quando o controlador termina a transferência, ele sinaliza para a CPU através de uma interrupção;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800" dirty="0">
                <a:latin typeface="+mj-lt"/>
              </a:rPr>
              <a:t>DMA possui prioridade para o uso do barramento.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21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1" name="Espaço Reservado para Rodapé 3">
            <a:extLst>
              <a:ext uri="{FF2B5EF4-FFF2-40B4-BE49-F238E27FC236}">
                <a16:creationId xmlns:a16="http://schemas.microsoft.com/office/drawing/2014/main" id="{7463DB68-296A-44E6-A0BB-36370FA2B1ED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7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19247627-E5FA-497E-B2AA-AAC6579713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62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-1" y="1235472"/>
            <a:ext cx="8932985" cy="4525962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pt-BR" sz="2000" dirty="0">
                <a:latin typeface="+mj-lt"/>
              </a:rPr>
              <a:t>Dispositivo de E/S</a:t>
            </a:r>
          </a:p>
          <a:p>
            <a:pPr lvl="1" algn="just">
              <a:spcAft>
                <a:spcPts val="600"/>
              </a:spcAft>
            </a:pPr>
            <a:r>
              <a:rPr lang="pt-BR" sz="1800" dirty="0">
                <a:solidFill>
                  <a:schemeClr val="accent1"/>
                </a:solidFill>
                <a:latin typeface="+mj-lt"/>
              </a:rPr>
              <a:t>Componente físico </a:t>
            </a:r>
            <a:r>
              <a:rPr lang="pt-BR" sz="1800" dirty="0">
                <a:latin typeface="+mj-lt"/>
              </a:rPr>
              <a:t>que realiza função específica</a:t>
            </a:r>
          </a:p>
          <a:p>
            <a:pPr algn="just">
              <a:spcAft>
                <a:spcPts val="600"/>
              </a:spcAft>
            </a:pPr>
            <a:endParaRPr lang="pt-BR" sz="2000" dirty="0">
              <a:latin typeface="+mj-lt"/>
            </a:endParaRPr>
          </a:p>
          <a:p>
            <a:pPr algn="just">
              <a:spcAft>
                <a:spcPts val="600"/>
              </a:spcAft>
            </a:pPr>
            <a:r>
              <a:rPr lang="pt-BR" sz="2000" dirty="0">
                <a:latin typeface="+mj-lt"/>
              </a:rPr>
              <a:t>Controlador</a:t>
            </a:r>
          </a:p>
          <a:p>
            <a:pPr lvl="1" algn="just">
              <a:spcAft>
                <a:spcPts val="600"/>
              </a:spcAft>
            </a:pPr>
            <a:r>
              <a:rPr lang="pt-BR" sz="1800" dirty="0">
                <a:latin typeface="+mj-lt"/>
              </a:rPr>
              <a:t>Responsável por </a:t>
            </a:r>
            <a:r>
              <a:rPr lang="pt-BR" sz="1800" dirty="0">
                <a:solidFill>
                  <a:schemeClr val="accent1"/>
                </a:solidFill>
                <a:latin typeface="+mj-lt"/>
              </a:rPr>
              <a:t>controlar seu dispositivo </a:t>
            </a:r>
            <a:r>
              <a:rPr lang="pt-BR" sz="1800" dirty="0">
                <a:latin typeface="+mj-lt"/>
              </a:rPr>
              <a:t>de E/S e </a:t>
            </a:r>
            <a:r>
              <a:rPr lang="pt-BR" sz="1800" dirty="0">
                <a:solidFill>
                  <a:schemeClr val="accent1"/>
                </a:solidFill>
                <a:latin typeface="+mj-lt"/>
              </a:rPr>
              <a:t>gerenciar os acessos ao barramento </a:t>
            </a:r>
            <a:r>
              <a:rPr lang="pt-BR" sz="1800" dirty="0">
                <a:latin typeface="+mj-lt"/>
              </a:rPr>
              <a:t>para ele</a:t>
            </a:r>
          </a:p>
          <a:p>
            <a:pPr lvl="1" algn="just">
              <a:spcAft>
                <a:spcPts val="600"/>
              </a:spcAft>
            </a:pPr>
            <a:r>
              <a:rPr lang="pt-BR" sz="1800" dirty="0">
                <a:latin typeface="+mj-lt"/>
              </a:rPr>
              <a:t>Divide o fluxo de bits em unidades as escrevendo na memória</a:t>
            </a:r>
          </a:p>
          <a:p>
            <a:pPr lvl="1" algn="just">
              <a:spcAft>
                <a:spcPts val="600"/>
              </a:spcAft>
            </a:pPr>
            <a:r>
              <a:rPr lang="pt-BR" sz="1800" dirty="0">
                <a:latin typeface="+mj-lt"/>
              </a:rPr>
              <a:t>Lê ou escreve um bloco de dados na memória sem a intervenção da CPU realiza um acesso direto à memória.</a:t>
            </a:r>
          </a:p>
          <a:p>
            <a:pPr lvl="1" algn="just">
              <a:spcAft>
                <a:spcPts val="600"/>
              </a:spcAft>
            </a:pPr>
            <a:r>
              <a:rPr lang="pt-BR" sz="1800" dirty="0">
                <a:latin typeface="+mj-lt"/>
              </a:rPr>
              <a:t>Disputas entre controladores para acesso ao barramento</a:t>
            </a:r>
          </a:p>
        </p:txBody>
      </p:sp>
      <p:sp>
        <p:nvSpPr>
          <p:cNvPr id="4" name="Menos 3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4B2DA6A0-A571-478D-83EA-BBC40AA819F3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19D884E0-6D81-4E0F-A712-1F8811F7C76B}"/>
              </a:ext>
            </a:extLst>
          </p:cNvPr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22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DE54A6EF-1E97-488E-B83C-9E270291757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315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177346" y="720174"/>
            <a:ext cx="8585654" cy="5452026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endParaRPr lang="pt-BR" sz="2200" dirty="0"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pt-BR" sz="2200" dirty="0">
                <a:latin typeface="+mj-lt"/>
              </a:rPr>
              <a:t>Árbitro do barramento 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</a:pPr>
            <a:r>
              <a:rPr lang="pt-BR" sz="1800" dirty="0">
                <a:latin typeface="+mj-lt"/>
              </a:rPr>
              <a:t>É utilizado quando processador e controladores querem usar o barramento ao mesmo tempo, </a:t>
            </a:r>
            <a:r>
              <a:rPr lang="pt-BR" sz="1800" dirty="0">
                <a:solidFill>
                  <a:schemeClr val="accent1"/>
                </a:solidFill>
                <a:latin typeface="+mj-lt"/>
              </a:rPr>
              <a:t>gerenciando as requisições</a:t>
            </a:r>
            <a:r>
              <a:rPr lang="pt-BR" sz="1800" dirty="0">
                <a:latin typeface="+mj-lt"/>
              </a:rPr>
              <a:t>.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</a:pPr>
            <a:r>
              <a:rPr lang="pt-BR" sz="1800" dirty="0">
                <a:latin typeface="+mj-lt"/>
              </a:rPr>
              <a:t>Baseado em prioridades</a:t>
            </a:r>
          </a:p>
          <a:p>
            <a:pPr lvl="2" algn="just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pt-BR" sz="1600" dirty="0">
                <a:latin typeface="+mj-lt"/>
              </a:rPr>
              <a:t>Centralizado: todas as solicitações atendidas pelo mesmo árbitro</a:t>
            </a:r>
          </a:p>
          <a:p>
            <a:pPr lvl="2" algn="just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pt-BR" sz="1600" dirty="0">
                <a:latin typeface="+mj-lt"/>
              </a:rPr>
              <a:t>Descentralizado: prioridades baseadas em linhas de barramentos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endParaRPr lang="pt-BR" sz="2200" dirty="0"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pt-BR" sz="2200" dirty="0">
                <a:latin typeface="+mj-lt"/>
              </a:rPr>
              <a:t>Protocolo do barramento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</a:pPr>
            <a:r>
              <a:rPr lang="pt-BR" sz="1800" dirty="0">
                <a:latin typeface="+mj-lt"/>
              </a:rPr>
              <a:t>define as </a:t>
            </a:r>
            <a:r>
              <a:rPr lang="pt-BR" sz="1800" dirty="0">
                <a:solidFill>
                  <a:schemeClr val="accent1"/>
                </a:solidFill>
                <a:latin typeface="+mj-lt"/>
              </a:rPr>
              <a:t>regras de funcionamento do barramento</a:t>
            </a:r>
            <a:r>
              <a:rPr lang="pt-BR" sz="1800" dirty="0">
                <a:latin typeface="+mj-lt"/>
              </a:rPr>
              <a:t>, permitindo que componentes projetados por terceiros possam ser conectados ao sistema.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endParaRPr lang="pt-BR" sz="2200" dirty="0">
              <a:latin typeface="+mj-lt"/>
            </a:endParaRPr>
          </a:p>
        </p:txBody>
      </p:sp>
      <p:sp>
        <p:nvSpPr>
          <p:cNvPr id="4" name="Menos 3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5637F306-072B-44BA-B288-64A5ECAB3ED3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0EADC1-C01F-4DF7-8B53-DF1E97113A19}"/>
              </a:ext>
            </a:extLst>
          </p:cNvPr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23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4222C84E-AF80-44F0-8F6A-95071ACC22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910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525962"/>
          </a:xfrm>
        </p:spPr>
        <p:txBody>
          <a:bodyPr/>
          <a:lstStyle/>
          <a:p>
            <a:pPr algn="just">
              <a:spcBef>
                <a:spcPts val="600"/>
              </a:spcBef>
            </a:pPr>
            <a:r>
              <a:rPr lang="pt-BR" sz="2200" dirty="0"/>
              <a:t>Dispositivos</a:t>
            </a:r>
          </a:p>
          <a:p>
            <a:pPr lvl="1" algn="just">
              <a:spcBef>
                <a:spcPts val="600"/>
              </a:spcBef>
            </a:pPr>
            <a:r>
              <a:rPr lang="pt-BR" sz="1800" dirty="0"/>
              <a:t>Mestres: podem </a:t>
            </a:r>
            <a:r>
              <a:rPr lang="pt-BR" sz="1800" dirty="0">
                <a:solidFill>
                  <a:schemeClr val="accent1"/>
                </a:solidFill>
              </a:rPr>
              <a:t>gerar requisições </a:t>
            </a:r>
            <a:r>
              <a:rPr lang="pt-BR" sz="1800" dirty="0"/>
              <a:t>pelo barramento</a:t>
            </a:r>
          </a:p>
          <a:p>
            <a:pPr lvl="2" algn="just">
              <a:spcBef>
                <a:spcPts val="600"/>
              </a:spcBef>
              <a:buClr>
                <a:schemeClr val="accent1"/>
              </a:buClr>
            </a:pPr>
            <a:r>
              <a:rPr lang="pt-BR" sz="1600" dirty="0"/>
              <a:t>Chip controlador de barramento (amplificador digital)</a:t>
            </a:r>
          </a:p>
          <a:p>
            <a:pPr lvl="1" algn="just">
              <a:spcBef>
                <a:spcPts val="600"/>
              </a:spcBef>
            </a:pPr>
            <a:r>
              <a:rPr lang="pt-BR" sz="1800" dirty="0"/>
              <a:t>Escravos: </a:t>
            </a:r>
            <a:r>
              <a:rPr lang="pt-BR" sz="1800" dirty="0">
                <a:solidFill>
                  <a:schemeClr val="accent1"/>
                </a:solidFill>
              </a:rPr>
              <a:t>aguardam uma requisição</a:t>
            </a:r>
          </a:p>
          <a:p>
            <a:pPr lvl="2" algn="just">
              <a:spcBef>
                <a:spcPts val="600"/>
              </a:spcBef>
              <a:buClr>
                <a:schemeClr val="accent1"/>
              </a:buClr>
            </a:pPr>
            <a:r>
              <a:rPr lang="pt-BR" sz="1600" dirty="0"/>
              <a:t>Chip receptor de barramento</a:t>
            </a:r>
          </a:p>
          <a:p>
            <a:pPr lvl="1" algn="just">
              <a:spcBef>
                <a:spcPts val="600"/>
              </a:spcBef>
            </a:pPr>
            <a:r>
              <a:rPr lang="pt-BR" sz="1800" dirty="0"/>
              <a:t>Mestre/Escravo: </a:t>
            </a:r>
            <a:r>
              <a:rPr lang="pt-BR" sz="1800" dirty="0">
                <a:solidFill>
                  <a:schemeClr val="accent1"/>
                </a:solidFill>
              </a:rPr>
              <a:t>tanto iniciam quanto recebem requisições</a:t>
            </a:r>
          </a:p>
          <a:p>
            <a:pPr lvl="2" algn="just">
              <a:spcBef>
                <a:spcPts val="600"/>
              </a:spcBef>
              <a:buClr>
                <a:schemeClr val="accent1"/>
              </a:buClr>
            </a:pPr>
            <a:r>
              <a:rPr lang="pt-BR" sz="1600" dirty="0"/>
              <a:t>Chip transceptor de barramento (controlador + receptor)</a:t>
            </a:r>
          </a:p>
        </p:txBody>
      </p:sp>
      <p:sp>
        <p:nvSpPr>
          <p:cNvPr id="4" name="Menos 3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54A69B-2350-4437-9F0E-1E70497C7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0" r="4326" b="23751"/>
          <a:stretch/>
        </p:blipFill>
        <p:spPr>
          <a:xfrm>
            <a:off x="539552" y="3595112"/>
            <a:ext cx="8136904" cy="2210152"/>
          </a:xfrm>
          <a:prstGeom prst="rect">
            <a:avLst/>
          </a:prstGeom>
        </p:spPr>
      </p:pic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530F45FF-06FC-4031-A35E-BDF769C60293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3EA1FE6E-0941-4B66-B045-DB7220248E9F}"/>
              </a:ext>
            </a:extLst>
          </p:cNvPr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24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6AE8EBE5-22AF-4681-9BF3-E529E27554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977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algn="just" eaLnBrk="1" hangingPunct="1">
              <a:spcAft>
                <a:spcPts val="600"/>
              </a:spcAft>
            </a:pPr>
            <a:r>
              <a:rPr lang="pt-BR" sz="2000" dirty="0"/>
              <a:t>Endereços de E/S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Endereços utilizados para a comunicação entre os dispositivos;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Cada dispositivo precisa de um endereço próprio;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No total, existem 65.536 endereços de E/S;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25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1" name="Espaço Reservado para Rodapé 3">
            <a:extLst>
              <a:ext uri="{FF2B5EF4-FFF2-40B4-BE49-F238E27FC236}">
                <a16:creationId xmlns:a16="http://schemas.microsoft.com/office/drawing/2014/main" id="{E0FBBD2D-09A3-4EA9-A3E8-194A149AB3C8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7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99D89F2B-0C44-4E86-951C-A5A94AC448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56263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568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26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457200" y="1117616"/>
            <a:ext cx="8229600" cy="5740384"/>
          </a:xfrm>
        </p:spPr>
        <p:txBody>
          <a:bodyPr>
            <a:normAutofit fontScale="85000" lnSpcReduction="20000"/>
          </a:bodyPr>
          <a:lstStyle/>
          <a:p>
            <a:pPr algn="just" eaLnBrk="1" hangingPunct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200" dirty="0"/>
              <a:t>Permitem uma </a:t>
            </a:r>
            <a:r>
              <a:rPr lang="pt-BR" sz="2200" dirty="0">
                <a:solidFill>
                  <a:schemeClr val="accent1"/>
                </a:solidFill>
              </a:rPr>
              <a:t>abstração</a:t>
            </a:r>
            <a:r>
              <a:rPr lang="pt-BR" sz="2200" dirty="0"/>
              <a:t> do processador em relação aos dispositivos de E/S existentes;</a:t>
            </a:r>
          </a:p>
          <a:p>
            <a:pPr lvl="1" algn="just" eaLnBrk="1" hangingPunct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Cada barramento fica responsável por lidar com os dispositivos ligados à ele (controlador);</a:t>
            </a:r>
          </a:p>
          <a:p>
            <a:pPr lvl="1" algn="just" eaLnBrk="1" hangingPunct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Qualquer dispositivo que seja compatível com o barramento de E/S pode ser integrado ao sistema computacional;</a:t>
            </a:r>
          </a:p>
          <a:p>
            <a:pPr algn="just" eaLnBrk="1" hangingPunct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endParaRPr lang="pt-BR" sz="2200" dirty="0"/>
          </a:p>
          <a:p>
            <a:pPr algn="just" eaLnBrk="1" hangingPunct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200" dirty="0"/>
              <a:t>O barramento especifica como os dados e os comandos serão transferidos entre o processador e o dispositivo</a:t>
            </a:r>
          </a:p>
          <a:p>
            <a:pPr lvl="1" algn="just" eaLnBrk="1" hangingPunct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Também determina como os diversos dispositivos competem pelo próprio barramento;</a:t>
            </a:r>
          </a:p>
          <a:p>
            <a:pPr lvl="1" algn="just" eaLnBrk="1" hangingPunct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endParaRPr lang="pt-BR" sz="1800" dirty="0"/>
          </a:p>
          <a:p>
            <a:pPr lvl="1" algn="just" eaLnBrk="1" hangingPunct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endParaRPr lang="pt-BR" sz="1800" dirty="0"/>
          </a:p>
          <a:p>
            <a:pPr algn="just" eaLnBrk="1" hangingPunct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1600" dirty="0"/>
              <a:t> </a:t>
            </a: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dirty="0"/>
              <a:t>Barramentos de E/S</a:t>
            </a:r>
          </a:p>
        </p:txBody>
      </p:sp>
      <p:sp>
        <p:nvSpPr>
          <p:cNvPr id="11" name="Espaço Reservado para Rodapé 3">
            <a:extLst>
              <a:ext uri="{FF2B5EF4-FFF2-40B4-BE49-F238E27FC236}">
                <a16:creationId xmlns:a16="http://schemas.microsoft.com/office/drawing/2014/main" id="{BEFD452E-1845-46BF-AC7B-C0454BC7617C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7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E684FA6C-0C42-4895-BB90-09DD25ECC3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800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algn="just" eaLnBrk="1" hangingPunct="1">
              <a:spcAft>
                <a:spcPts val="600"/>
              </a:spcAft>
            </a:pPr>
            <a:r>
              <a:rPr lang="pt-BR" sz="2000" dirty="0"/>
              <a:t>Funções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Caminho elétrico comum entre vários dispositivos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Interligar todos os componentes internamente (processador) como externamente (placa principal)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Linhas: endereço, dados e controle</a:t>
            </a:r>
            <a:endParaRPr lang="pt-BR" sz="2000" dirty="0"/>
          </a:p>
          <a:p>
            <a:pPr algn="just" eaLnBrk="1" hangingPunct="1">
              <a:spcAft>
                <a:spcPts val="600"/>
              </a:spcAft>
            </a:pPr>
            <a:r>
              <a:rPr lang="pt-BR" sz="2000" dirty="0"/>
              <a:t>Sistema mínimo, com um barramento de memória e um barramento de E/S:</a:t>
            </a:r>
          </a:p>
          <a:p>
            <a:pPr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27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B1A6B5E-4D7F-4D47-BA2D-9618B265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20625"/>
            <a:ext cx="6588224" cy="2644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Espaço Reservado para Rodapé 3">
            <a:extLst>
              <a:ext uri="{FF2B5EF4-FFF2-40B4-BE49-F238E27FC236}">
                <a16:creationId xmlns:a16="http://schemas.microsoft.com/office/drawing/2014/main" id="{DD63C042-DA9D-473D-B116-9833BF1E8F9C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0EB826B6-0BBA-47E3-B146-8B2E607C2A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52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spcAft>
                <a:spcPts val="600"/>
              </a:spcAft>
            </a:pPr>
            <a:endParaRPr lang="pt-BR" sz="2000" dirty="0"/>
          </a:p>
          <a:p>
            <a:pPr algn="just" eaLnBrk="1" hangingPunct="1">
              <a:lnSpc>
                <a:spcPct val="150000"/>
              </a:lnSpc>
              <a:spcAft>
                <a:spcPts val="600"/>
              </a:spcAft>
            </a:pPr>
            <a:r>
              <a:rPr lang="pt-BR" sz="2000" dirty="0"/>
              <a:t>Largura</a:t>
            </a:r>
          </a:p>
          <a:p>
            <a:pPr lvl="1" algn="just" eaLnBrk="1" hangingPunct="1">
              <a:lnSpc>
                <a:spcPct val="150000"/>
              </a:lnSpc>
              <a:spcAft>
                <a:spcPts val="600"/>
              </a:spcAft>
            </a:pPr>
            <a:r>
              <a:rPr lang="pt-BR" sz="1800" dirty="0"/>
              <a:t>Quanto mais linhas mais informações podem ser transferidas (endereços, dados e sinais de controle)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Barramentos mais largos precisam de mais fios, ocupam mais espaço e necessitam de conectores maiores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28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2" name="Espaço Reservado para Rodapé 3">
            <a:extLst>
              <a:ext uri="{FF2B5EF4-FFF2-40B4-BE49-F238E27FC236}">
                <a16:creationId xmlns:a16="http://schemas.microsoft.com/office/drawing/2014/main" id="{2E406D1F-0376-4F09-94E3-CC87D0599305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7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C83693A9-DE57-45F6-923C-1E302D4B1D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011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130568" y="1071562"/>
            <a:ext cx="8760213" cy="5356622"/>
          </a:xfrm>
        </p:spPr>
        <p:txBody>
          <a:bodyPr>
            <a:normAutofit fontScale="92500" lnSpcReduction="20000"/>
          </a:bodyPr>
          <a:lstStyle/>
          <a:p>
            <a:pPr algn="just" eaLnBrk="1" hangingPunct="1">
              <a:lnSpc>
                <a:spcPct val="120000"/>
              </a:lnSpc>
              <a:spcAft>
                <a:spcPts val="600"/>
              </a:spcAft>
            </a:pPr>
            <a:r>
              <a:rPr lang="pt-BR" sz="2000" dirty="0" err="1"/>
              <a:t>Clock</a:t>
            </a:r>
            <a:endParaRPr lang="pt-BR" sz="2000" dirty="0"/>
          </a:p>
          <a:p>
            <a:pPr lvl="1" algn="just" eaLnBrk="1" hangingPunct="1">
              <a:lnSpc>
                <a:spcPct val="120000"/>
              </a:lnSpc>
              <a:spcAft>
                <a:spcPts val="600"/>
              </a:spcAft>
            </a:pPr>
            <a:r>
              <a:rPr lang="pt-BR" sz="1800" dirty="0"/>
              <a:t>Barramento síncrono</a:t>
            </a:r>
          </a:p>
          <a:p>
            <a:pPr lvl="2" algn="just" eaLnBrk="1" hangingPunct="1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Todas as atividades tomam um número inteiro dos ciclos denominados ciclos de barramento;</a:t>
            </a:r>
          </a:p>
          <a:p>
            <a:pPr lvl="2" algn="just" eaLnBrk="1" hangingPunct="1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 err="1"/>
              <a:t>Clock</a:t>
            </a:r>
            <a:r>
              <a:rPr lang="pt-BR" sz="1600" dirty="0"/>
              <a:t> mestre para </a:t>
            </a:r>
            <a:r>
              <a:rPr lang="pt-BR" sz="1600" dirty="0">
                <a:solidFill>
                  <a:schemeClr val="accent1"/>
                </a:solidFill>
              </a:rPr>
              <a:t>sincronização de toda comunicação</a:t>
            </a:r>
            <a:r>
              <a:rPr lang="pt-BR" sz="1600" dirty="0"/>
              <a:t>;</a:t>
            </a:r>
          </a:p>
          <a:p>
            <a:pPr lvl="2" algn="just" eaLnBrk="1" hangingPunct="1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Dispositivos heterogêneos forçam o ajuste para atender os mais lentos ;</a:t>
            </a:r>
          </a:p>
          <a:p>
            <a:pPr lvl="2" algn="just" eaLnBrk="1" hangingPunct="1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Maior facilidade de ser implementado</a:t>
            </a:r>
          </a:p>
          <a:p>
            <a:pPr lvl="2" algn="just" eaLnBrk="1" hangingPunct="1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endParaRPr lang="pt-BR" sz="1400" dirty="0"/>
          </a:p>
          <a:p>
            <a:pPr lvl="1" algn="just" eaLnBrk="1" hangingPunct="1">
              <a:lnSpc>
                <a:spcPct val="120000"/>
              </a:lnSpc>
              <a:spcAft>
                <a:spcPts val="600"/>
              </a:spcAft>
            </a:pPr>
            <a:r>
              <a:rPr lang="pt-BR" sz="1800" dirty="0"/>
              <a:t>Barramento assíncrono</a:t>
            </a:r>
          </a:p>
          <a:p>
            <a:pPr lvl="2" algn="just" eaLnBrk="1" hangingPunct="1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Não há um </a:t>
            </a:r>
            <a:r>
              <a:rPr lang="pt-BR" sz="1600" dirty="0" err="1"/>
              <a:t>clock</a:t>
            </a:r>
            <a:r>
              <a:rPr lang="pt-BR" sz="1600" dirty="0"/>
              <a:t> mestre</a:t>
            </a:r>
          </a:p>
          <a:p>
            <a:pPr lvl="2" algn="just" eaLnBrk="1" hangingPunct="1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Sinal especial que informa a possibilidade de operação a um dispositivo que a realizará na maior velocidade possível</a:t>
            </a:r>
          </a:p>
          <a:p>
            <a:pPr lvl="2" algn="just" eaLnBrk="1" hangingPunct="1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>
                <a:solidFill>
                  <a:schemeClr val="accent1"/>
                </a:solidFill>
              </a:rPr>
              <a:t>Operações completadas independentes de sincronização</a:t>
            </a:r>
          </a:p>
          <a:p>
            <a:pPr lvl="2" algn="just" eaLnBrk="1" hangingPunct="1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Velocidade de uma comunicação mestre/escravo não afeta as realizadas anteriormente ou posteriormente</a:t>
            </a:r>
          </a:p>
          <a:p>
            <a:pPr lvl="1" algn="just" eaLnBrk="1" hangingPunct="1">
              <a:lnSpc>
                <a:spcPct val="120000"/>
              </a:lnSpc>
              <a:spcAft>
                <a:spcPts val="600"/>
              </a:spcAft>
            </a:pPr>
            <a:endParaRPr lang="pt-BR" sz="2000" dirty="0"/>
          </a:p>
          <a:p>
            <a:pPr lvl="1" algn="just" eaLnBrk="1" hangingPunct="1">
              <a:lnSpc>
                <a:spcPct val="120000"/>
              </a:lnSpc>
            </a:pPr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29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8870DC1C-1700-46D4-8D73-A84E285BACAC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C329BB27-F386-4358-A047-3DF9D38779B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79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3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>
            <a:normAutofit lnSpcReduction="10000"/>
          </a:bodyPr>
          <a:lstStyle/>
          <a:p>
            <a:pPr algn="just" eaLnBrk="1" hangingPunct="1">
              <a:spcAft>
                <a:spcPts val="6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 maioria dos computadores pessoais possuem uma estrutura baseada em uma placa de 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placa principal</a:t>
            </a:r>
            <a:r>
              <a:rPr lang="pt-BR" sz="2000" dirty="0"/>
              <a:t> com suporte para: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Soquete do processador: 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i="1" dirty="0"/>
              <a:t>Local onde o processador é instalado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Soquetes de memória: 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i="1" dirty="0"/>
              <a:t>Local onde os módulos de memória RAM são instalados</a:t>
            </a:r>
            <a:endParaRPr lang="pt-BR" sz="1800" dirty="0"/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Chipset: 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i="1" dirty="0"/>
              <a:t>Circuitos integrados de apoio ao processador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i="1" dirty="0"/>
              <a:t>Formado por 1 ou + chips</a:t>
            </a:r>
            <a:endParaRPr lang="pt-BR" sz="1800" dirty="0"/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Slots de expansão: 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i="1" dirty="0"/>
              <a:t>Local para instalação de placas de expansão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i="1" dirty="0" err="1"/>
              <a:t>Ex</a:t>
            </a:r>
            <a:r>
              <a:rPr lang="pt-BR" sz="1600" i="1" dirty="0"/>
              <a:t>: placa de vídeo, de captura, de rede, etc.</a:t>
            </a: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86C54004-884F-4011-BAFC-67228F463AF0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3BA8B0C6-E05D-412C-AB16-26E26FC60F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05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>
            <a:normAutofit fontScale="92500" lnSpcReduction="20000"/>
          </a:bodyPr>
          <a:lstStyle/>
          <a:p>
            <a:pPr algn="just" eaLnBrk="1" hangingPunct="1">
              <a:spcAft>
                <a:spcPts val="600"/>
              </a:spcAft>
            </a:pPr>
            <a:r>
              <a:rPr lang="pt-BR" sz="2400" dirty="0"/>
              <a:t>Tipos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ISA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EISA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VLB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PCI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AMR e CNR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AGP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PCI Express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USB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 err="1"/>
              <a:t>HyperTransport</a:t>
            </a:r>
            <a:endParaRPr lang="pt-BR" sz="2000" dirty="0"/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 err="1"/>
              <a:t>QuickPath</a:t>
            </a:r>
            <a:r>
              <a:rPr lang="pt-BR" sz="2000" dirty="0"/>
              <a:t> </a:t>
            </a:r>
            <a:r>
              <a:rPr lang="pt-BR" sz="2000" dirty="0" err="1"/>
              <a:t>Interconnect</a:t>
            </a:r>
            <a:r>
              <a:rPr lang="pt-BR" sz="2000" dirty="0"/>
              <a:t> (QPI)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Etc.</a:t>
            </a:r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30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B3019FE8-5CFD-4E13-8A41-0081BCA3B537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DE6DD6BD-6E8C-4DE2-B6B1-A3363DEF0D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568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3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algn="just" eaLnBrk="1" hangingPunct="1">
              <a:spcAft>
                <a:spcPts val="600"/>
              </a:spcAft>
            </a:pPr>
            <a:r>
              <a:rPr lang="pt-BR" sz="2000" dirty="0"/>
              <a:t>Barramentos populares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>
                <a:solidFill>
                  <a:schemeClr val="accent1"/>
                </a:solidFill>
              </a:rPr>
              <a:t>PCI</a:t>
            </a:r>
            <a:r>
              <a:rPr lang="pt-BR" sz="1800" dirty="0"/>
              <a:t> (</a:t>
            </a:r>
            <a:r>
              <a:rPr lang="pt-BR" sz="1800" dirty="0" err="1"/>
              <a:t>Peripheral</a:t>
            </a:r>
            <a:r>
              <a:rPr lang="pt-BR" sz="1800" dirty="0"/>
              <a:t> </a:t>
            </a:r>
            <a:r>
              <a:rPr lang="pt-BR" sz="1800" dirty="0" err="1"/>
              <a:t>Component</a:t>
            </a:r>
            <a:r>
              <a:rPr lang="pt-BR" sz="1800" dirty="0"/>
              <a:t> </a:t>
            </a:r>
            <a:r>
              <a:rPr lang="pt-BR" sz="1800" dirty="0" err="1"/>
              <a:t>Interconnect</a:t>
            </a:r>
            <a:r>
              <a:rPr lang="pt-BR" sz="1800" dirty="0"/>
              <a:t> Bus – barramento de interconexão de componente periférico)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Domínio público: necessidade de maior desempenho e de novo padrão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Paralelo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Síncrono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endParaRPr lang="pt-BR" sz="1600" dirty="0"/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31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3876331-1912-41EC-8B8D-0B4D4CDA8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8663"/>
            <a:ext cx="8352928" cy="269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57C7DBD4-678F-4B40-A6B0-6D4A5C7D215E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9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3F658829-76C9-4932-BCCA-B5815D7394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464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32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-471268" y="1440855"/>
            <a:ext cx="9333914" cy="4525962"/>
          </a:xfrm>
        </p:spPr>
        <p:txBody>
          <a:bodyPr/>
          <a:lstStyle/>
          <a:p>
            <a:pPr lvl="2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Com o desenvolvimento do barramento PCI surge o recurso de </a:t>
            </a:r>
            <a:r>
              <a:rPr lang="pt-BR" sz="1600" dirty="0">
                <a:solidFill>
                  <a:schemeClr val="accent1"/>
                </a:solidFill>
              </a:rPr>
              <a:t>PCI </a:t>
            </a:r>
            <a:r>
              <a:rPr lang="pt-BR" sz="1600" dirty="0" err="1">
                <a:solidFill>
                  <a:schemeClr val="accent1"/>
                </a:solidFill>
              </a:rPr>
              <a:t>Steering</a:t>
            </a:r>
            <a:r>
              <a:rPr lang="pt-BR" sz="1600" dirty="0"/>
              <a:t>;</a:t>
            </a:r>
          </a:p>
          <a:p>
            <a:pPr lvl="2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permite que dois ou mais periféricos PCI compartilhem o mesmo endereço de IRQ;</a:t>
            </a:r>
          </a:p>
          <a:p>
            <a:pPr lvl="2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o controlador PCI passa a atuar como uma ponte entre os periféricos e o processador;</a:t>
            </a:r>
          </a:p>
          <a:p>
            <a:pPr lvl="2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O controlador recebe todos os pedidos de interrupção, os encaminha para o processador e, ao receber as respostas, novamente os encaminha para os dispositivos corretos;</a:t>
            </a:r>
          </a:p>
          <a:p>
            <a:pPr lvl="2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é possível ocupar menos endereços de IRQ.</a:t>
            </a:r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D61809F5-1F55-47D2-B410-872D4A3062CB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9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B8B5D3DC-C0E1-455A-BB44-3887DA0BC5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474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33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457200" y="1117616"/>
            <a:ext cx="8229600" cy="4525962"/>
          </a:xfrm>
        </p:spPr>
        <p:txBody>
          <a:bodyPr/>
          <a:lstStyle/>
          <a:p>
            <a:pPr lvl="2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Arbitragem de barramento PCI centralizada</a:t>
            </a:r>
          </a:p>
          <a:p>
            <a:pPr algn="just" eaLnBrk="1" hangingPunct="1">
              <a:spcBef>
                <a:spcPts val="600"/>
              </a:spcBef>
              <a:spcAft>
                <a:spcPts val="600"/>
              </a:spcAft>
            </a:pPr>
            <a:endParaRPr lang="pt-BR" sz="2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E0FE9CE-5640-4FA9-9FED-009554478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7200800" cy="238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Espaço Reservado para Rodapé 3">
            <a:extLst>
              <a:ext uri="{FF2B5EF4-FFF2-40B4-BE49-F238E27FC236}">
                <a16:creationId xmlns:a16="http://schemas.microsoft.com/office/drawing/2014/main" id="{512DF85F-F2C4-4C0C-887E-25177AEF4FD6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9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D0D7DC6D-5FA4-4D3B-A14E-F764C7D9D0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7223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lvl="1" algn="just" eaLnBrk="1" hangingPunct="1">
              <a:spcAft>
                <a:spcPts val="600"/>
              </a:spcAft>
            </a:pPr>
            <a:r>
              <a:rPr lang="pt-BR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PCI Express</a:t>
            </a:r>
            <a:endParaRPr lang="pt-BR" sz="1800" dirty="0">
              <a:solidFill>
                <a:schemeClr val="accent1"/>
              </a:solidFill>
            </a:endParaRP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Necessidade de maior largura de banda e componentes menores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dirty="0" err="1"/>
              <a:t>PCIe</a:t>
            </a:r>
            <a:r>
              <a:rPr lang="pt-BR" sz="1600" dirty="0"/>
              <a:t>: comutador de uso geral com conexões seriais ponto a ponto de alta velocidade</a:t>
            </a:r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34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C8570F3-6A23-4982-BEF8-51B7F4AFD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328" y="2348880"/>
            <a:ext cx="5493968" cy="382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E74A5012-B16F-495F-97FC-EDA6453CA11B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9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E40DCE3D-11D5-4D66-BC0D-5095367596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710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-452349" y="1021872"/>
            <a:ext cx="9441603" cy="5332970"/>
          </a:xfrm>
        </p:spPr>
        <p:txBody>
          <a:bodyPr>
            <a:normAutofit/>
          </a:bodyPr>
          <a:lstStyle/>
          <a:p>
            <a:pPr lvl="1" algn="just" eaLnBrk="1" hangingPunct="1">
              <a:lnSpc>
                <a:spcPct val="150000"/>
              </a:lnSpc>
              <a:spcAft>
                <a:spcPts val="600"/>
              </a:spcAft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USB (Universal Serial Bus – barramento serial universal)</a:t>
            </a:r>
            <a:endParaRPr lang="pt-BR" sz="1800" dirty="0"/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Necessidade de </a:t>
            </a:r>
            <a:r>
              <a:rPr lang="pt-BR" sz="1600" dirty="0">
                <a:solidFill>
                  <a:schemeClr val="accent1"/>
                </a:solidFill>
              </a:rPr>
              <a:t>anexar dispositivos de E/S ao computador com maior facilidade;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Sem necessidade de ajuste de comutadores;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Um cabo padrão para diferentes dispositivos;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Energia fornecida juntamente pelo cabo;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Vias para dados, energia e terra;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Dispositivos em tempo real e instalados com o sistema funcionando;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Consiste em um hub-raiz (root hub) ligado ao barramento serial, se ramificando a partir dele;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Cada aprox. 0,05 </a:t>
            </a:r>
            <a:r>
              <a:rPr lang="pt-BR" sz="1600" dirty="0" err="1"/>
              <a:t>ms</a:t>
            </a:r>
            <a:r>
              <a:rPr lang="pt-BR" sz="1600" dirty="0"/>
              <a:t> o hub-raiz transmite pacote de sincronia para todos os dispositivos conectados a ele.</a:t>
            </a:r>
          </a:p>
          <a:p>
            <a:pPr lvl="1" algn="just" eaLnBrk="1" hangingPunct="1">
              <a:lnSpc>
                <a:spcPct val="150000"/>
              </a:lnSpc>
              <a:spcAft>
                <a:spcPts val="600"/>
              </a:spcAft>
            </a:pPr>
            <a:endParaRPr lang="pt-BR" sz="2000" dirty="0"/>
          </a:p>
          <a:p>
            <a:pPr algn="just" eaLnBrk="1" hangingPunct="1">
              <a:lnSpc>
                <a:spcPct val="150000"/>
              </a:lnSpc>
              <a:spcAft>
                <a:spcPts val="600"/>
              </a:spcAft>
            </a:pPr>
            <a:endParaRPr lang="pt-BR" sz="2000" dirty="0"/>
          </a:p>
          <a:p>
            <a:pPr lvl="1" algn="just" eaLnBrk="1" hangingPunct="1">
              <a:lnSpc>
                <a:spcPct val="150000"/>
              </a:lnSpc>
              <a:spcAft>
                <a:spcPts val="600"/>
              </a:spcAft>
            </a:pPr>
            <a:endParaRPr lang="pt-BR" sz="2000" dirty="0"/>
          </a:p>
          <a:p>
            <a:pPr lvl="1" algn="just" eaLnBrk="1" hangingPunct="1">
              <a:lnSpc>
                <a:spcPct val="150000"/>
              </a:lnSpc>
            </a:pPr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35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67945EB5-C0A5-408A-902B-086DBC18C016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7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7C2D4166-1702-4154-A181-0D2522FE14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517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algn="just" eaLnBrk="1" hangingPunct="1">
              <a:spcAft>
                <a:spcPts val="600"/>
              </a:spcAft>
            </a:pPr>
            <a:r>
              <a:rPr lang="pt-BR" sz="2000" dirty="0"/>
              <a:t>Função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Portas de E/S para o computador se comunicar com demais elementos externos</a:t>
            </a:r>
          </a:p>
          <a:p>
            <a:pPr algn="just" eaLnBrk="1" hangingPunct="1">
              <a:spcAft>
                <a:spcPts val="600"/>
              </a:spcAft>
            </a:pPr>
            <a:r>
              <a:rPr lang="pt-BR" sz="2000" dirty="0"/>
              <a:t>PIO (</a:t>
            </a:r>
            <a:r>
              <a:rPr lang="pt-BR" sz="2000" dirty="0" err="1"/>
              <a:t>Parallel</a:t>
            </a:r>
            <a:r>
              <a:rPr lang="pt-BR" sz="2000" dirty="0"/>
              <a:t> Input/Output – entrada e saída paralela)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Composto por uma série de linhas de E/S que realizam ligação com qualquer interface de dispositivo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 err="1"/>
              <a:t>Ex</a:t>
            </a:r>
            <a:r>
              <a:rPr lang="pt-BR" sz="1800" dirty="0"/>
              <a:t>: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Interface PIO de 24 bits</a:t>
            </a:r>
          </a:p>
          <a:p>
            <a:pPr lvl="1" algn="just" eaLnBrk="1" hangingPunct="1">
              <a:spcAft>
                <a:spcPts val="600"/>
              </a:spcAft>
            </a:pPr>
            <a:endParaRPr lang="pt-BR" sz="1800" dirty="0"/>
          </a:p>
          <a:p>
            <a:pPr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dirty="0"/>
              <a:t>Interface de E/S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36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F81D62B-2582-4BBB-BEB6-EAD18F1CF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978879"/>
            <a:ext cx="4968552" cy="225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Espaço Reservado para Rodapé 3">
            <a:extLst>
              <a:ext uri="{FF2B5EF4-FFF2-40B4-BE49-F238E27FC236}">
                <a16:creationId xmlns:a16="http://schemas.microsoft.com/office/drawing/2014/main" id="{C032C0CE-F626-41A3-8638-BC30502F4BC9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9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FB6D2BC8-5D16-4978-8962-65768FE0DB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069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algn="just" eaLnBrk="1" hangingPunct="1">
              <a:spcAft>
                <a:spcPts val="600"/>
              </a:spcAft>
            </a:pPr>
            <a:r>
              <a:rPr lang="pt-BR" sz="2000" dirty="0"/>
              <a:t>Intermedia o acesso ao dispositivo externo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Acesso direto ao dispositivo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Caso dispositivo não esteja pronto para o uso a PIO pode apresentar dados na porta de saída aguardando a resposta do dispositivo</a:t>
            </a:r>
          </a:p>
          <a:p>
            <a:pPr algn="just" eaLnBrk="1" hangingPunct="1">
              <a:spcAft>
                <a:spcPts val="600"/>
              </a:spcAft>
            </a:pPr>
            <a:endParaRPr lang="pt-BR" sz="2000" dirty="0"/>
          </a:p>
          <a:p>
            <a:pPr algn="just" eaLnBrk="1" hangingPunct="1">
              <a:spcAft>
                <a:spcPts val="600"/>
              </a:spcAft>
            </a:pPr>
            <a:r>
              <a:rPr lang="pt-BR" sz="2000" dirty="0"/>
              <a:t>A interface PIO pode ser selecionada de um entre dois modos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Como um verdadeiro dispositivo de E/S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Necessário indicar que se trata de um acesso a dispositivo e não a memória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Como parte da memória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Realizado mapeamento para a memória</a:t>
            </a:r>
          </a:p>
          <a:p>
            <a:pPr algn="just" eaLnBrk="1" hangingPunct="1">
              <a:spcAft>
                <a:spcPts val="600"/>
              </a:spcAft>
            </a:pPr>
            <a:endParaRPr lang="pt-BR" sz="1800" dirty="0"/>
          </a:p>
          <a:p>
            <a:pPr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37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1" name="Espaço Reservado para Rodapé 3">
            <a:extLst>
              <a:ext uri="{FF2B5EF4-FFF2-40B4-BE49-F238E27FC236}">
                <a16:creationId xmlns:a16="http://schemas.microsoft.com/office/drawing/2014/main" id="{92A7362A-3ADE-4B87-BFF5-4AE7013CF3DA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7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FA4A97F2-DD88-4475-B658-EB647245E6F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25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f1c106212_0_2"/>
          <p:cNvSpPr txBox="1"/>
          <p:nvPr/>
        </p:nvSpPr>
        <p:spPr>
          <a:xfrm>
            <a:off x="682625" y="4300538"/>
            <a:ext cx="77724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None/>
            </a:pPr>
            <a:endParaRPr sz="27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Talita Rocha Pinheiro</a:t>
            </a:r>
            <a:endParaRPr sz="30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bf1c106212_0_2"/>
          <p:cNvSpPr txBox="1"/>
          <p:nvPr/>
        </p:nvSpPr>
        <p:spPr>
          <a:xfrm>
            <a:off x="4357718" y="174359"/>
            <a:ext cx="4786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None/>
            </a:pPr>
            <a:endParaRPr sz="27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Noto Sans Symbols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Ciência da Computação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bf1c106212_0_2"/>
          <p:cNvSpPr txBox="1"/>
          <p:nvPr/>
        </p:nvSpPr>
        <p:spPr>
          <a:xfrm>
            <a:off x="685800" y="2428868"/>
            <a:ext cx="77724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80"/>
              <a:buFont typeface="Arial"/>
              <a:buNone/>
            </a:pPr>
            <a:r>
              <a:rPr lang="pt-BR" sz="468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Arquitetura de Computadores I</a:t>
            </a:r>
            <a:endParaRPr sz="39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gbf1c106212_0_2" descr="Text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70593"/>
            <a:ext cx="215265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">
            <a:extLst>
              <a:ext uri="{FF2B5EF4-FFF2-40B4-BE49-F238E27FC236}">
                <a16:creationId xmlns:a16="http://schemas.microsoft.com/office/drawing/2014/main" id="{AB1CECF0-E86E-4BA5-988A-44EEFE2FC6CD}"/>
              </a:ext>
            </a:extLst>
          </p:cNvPr>
          <p:cNvSpPr txBox="1"/>
          <p:nvPr/>
        </p:nvSpPr>
        <p:spPr>
          <a:xfrm>
            <a:off x="685800" y="5500688"/>
            <a:ext cx="777240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None/>
            </a:pPr>
            <a:endParaRPr sz="27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Sistema de Entrada e Saída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Portas de comunicação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i="1" dirty="0"/>
              <a:t>Local onde os periféricos são instalados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i="1" dirty="0" err="1"/>
              <a:t>Ex</a:t>
            </a:r>
            <a:r>
              <a:rPr lang="pt-BR" sz="1600" i="1" dirty="0"/>
              <a:t>: disco rígido, mouse, cabo de rede, impressora, etc.</a:t>
            </a:r>
            <a:endParaRPr lang="pt-BR" sz="1600" dirty="0"/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Conectores de alimentação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i="1" dirty="0"/>
              <a:t>Fornecem alimentação elétrica para a </a:t>
            </a:r>
            <a:r>
              <a:rPr lang="pt-BR" sz="1600" i="1" dirty="0" err="1"/>
              <a:t>placa-mãe</a:t>
            </a:r>
            <a:r>
              <a:rPr lang="pt-BR" sz="1600" i="1" dirty="0"/>
              <a:t> e dispositivos conectados nela</a:t>
            </a:r>
            <a:endParaRPr lang="pt-BR" sz="1800" dirty="0"/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Circuito regulador de tensão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i="1" dirty="0"/>
              <a:t>Função de converter valores de tensão entregues pela fonte de alimentação em tensões necessárias para cada componente</a:t>
            </a:r>
            <a:endParaRPr lang="pt-BR" sz="1400" i="1" dirty="0"/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Chip do BIOS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400" i="1" dirty="0"/>
              <a:t>Memória ROM que armazena o Sistema Básico de Entrada/Saída (BIOS), o </a:t>
            </a:r>
            <a:r>
              <a:rPr lang="pt-BR" sz="1400" i="1" dirty="0" err="1"/>
              <a:t>Autoteste</a:t>
            </a:r>
            <a:r>
              <a:rPr lang="pt-BR" sz="1400" i="1" dirty="0"/>
              <a:t> ao Ligar (POST) e o programa de configuração de hardware (Setup)</a:t>
            </a:r>
            <a:endParaRPr lang="pt-BR" sz="1600" i="1" dirty="0"/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Etc.</a:t>
            </a:r>
          </a:p>
          <a:p>
            <a:pPr lvl="1" algn="just" eaLnBrk="1" hangingPunct="1">
              <a:buClr>
                <a:schemeClr val="accent1">
                  <a:lumMod val="60000"/>
                  <a:lumOff val="40000"/>
                </a:schemeClr>
              </a:buClr>
            </a:pPr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D8548F0A-E59E-497C-A509-849F6873B764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D5FBD26F-FCAF-4C17-BA95-AA3C82881B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81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5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15" y="1299084"/>
            <a:ext cx="6156176" cy="4617132"/>
          </a:xfrm>
          <a:prstGeom prst="rect">
            <a:avLst/>
          </a:prstGeom>
        </p:spPr>
      </p:pic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E3576B26-6A91-4550-A2E2-20F4408BD44F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F76E48F0-DBB9-4240-8D24-DF6FA40B7D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4301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6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8194" name="Picture 2" descr="http://e.cdn-hardware.com.br/static/books/hardware/cap3-4_html_m4fbd22d6.jpg.optimiz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952" y="981769"/>
            <a:ext cx="5216351" cy="480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771800" y="5805264"/>
            <a:ext cx="4214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Fonte: http://www.hardware.com.br/livros/hardware/formatos.html</a:t>
            </a:r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393D612D-D641-4F28-9A6D-621F1B37A72F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9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EC070EFD-6FEB-422A-9E32-3865B32500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4800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algn="just" eaLnBrk="1" hangingPunct="1">
              <a:spcAft>
                <a:spcPts val="600"/>
              </a:spcAft>
            </a:pPr>
            <a:r>
              <a:rPr lang="pt-BR" sz="2400" dirty="0"/>
              <a:t>Depende do processador e chipset utilizados</a:t>
            </a:r>
          </a:p>
          <a:p>
            <a:pPr algn="just" eaLnBrk="1" hangingPunct="1">
              <a:spcAft>
                <a:spcPts val="600"/>
              </a:spcAft>
            </a:pPr>
            <a:r>
              <a:rPr lang="pt-BR" sz="2400" dirty="0"/>
              <a:t>Princípio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Série de </a:t>
            </a:r>
            <a:r>
              <a:rPr lang="pt-BR" sz="2000" dirty="0">
                <a:solidFill>
                  <a:schemeClr val="accent1"/>
                </a:solidFill>
              </a:rPr>
              <a:t>circuitos integrados que controlam o acesso</a:t>
            </a:r>
            <a:r>
              <a:rPr lang="pt-BR" sz="2000" dirty="0"/>
              <a:t> aos diversos dispositivos conectados ao sistema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Inicialmente: vários chips controladores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Atualmente: concentração de várias atividades em menos chips</a:t>
            </a:r>
          </a:p>
          <a:p>
            <a:pPr algn="just" eaLnBrk="1" hangingPunct="1">
              <a:spcAft>
                <a:spcPts val="600"/>
              </a:spcAft>
            </a:pPr>
            <a:r>
              <a:rPr lang="pt-BR" sz="2400" dirty="0"/>
              <a:t>Podemos destacar </a:t>
            </a:r>
            <a:r>
              <a:rPr lang="pt-BR" sz="2400" dirty="0">
                <a:solidFill>
                  <a:srgbClr val="FF0000"/>
                </a:solidFill>
              </a:rPr>
              <a:t>3 tipos</a:t>
            </a:r>
            <a:r>
              <a:rPr lang="pt-BR" sz="2400" dirty="0"/>
              <a:t>:</a:t>
            </a:r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dirty="0"/>
              <a:t>Arquitetura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71759068-FCB0-4915-90FA-AD2DFE1ED617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F6E56642-8121-4477-962F-559CBD391B4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868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algn="just" eaLnBrk="1" hangingPunct="1">
              <a:spcAft>
                <a:spcPts val="600"/>
              </a:spcAft>
            </a:pPr>
            <a:r>
              <a:rPr lang="pt-BR" sz="2200" b="1" dirty="0"/>
              <a:t>Processadores </a:t>
            </a:r>
            <a:r>
              <a:rPr lang="pt-BR" sz="2200" b="1" dirty="0">
                <a:solidFill>
                  <a:srgbClr val="FF0000"/>
                </a:solidFill>
              </a:rPr>
              <a:t>sem Controlador </a:t>
            </a:r>
            <a:r>
              <a:rPr lang="pt-BR" sz="2200" b="1" dirty="0"/>
              <a:t>de Memória Integrado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Padrão até o surgimento do processador Athlon 64 (2003)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Funções divididas entre 2 chips</a:t>
            </a:r>
          </a:p>
          <a:p>
            <a:pPr lvl="1" algn="just" eaLnBrk="1" hangingPunct="1">
              <a:spcAft>
                <a:spcPts val="600"/>
              </a:spcAft>
            </a:pPr>
            <a:endParaRPr lang="pt-BR" sz="1800" dirty="0"/>
          </a:p>
          <a:p>
            <a:pPr lvl="1" algn="just" eaLnBrk="1" hangingPunct="1">
              <a:spcAft>
                <a:spcPts val="600"/>
              </a:spcAft>
            </a:pPr>
            <a:endParaRPr lang="pt-BR" sz="1800" dirty="0"/>
          </a:p>
          <a:p>
            <a:pPr lvl="1" algn="just" eaLnBrk="1" hangingPunct="1"/>
            <a:endParaRPr lang="pt-BR" sz="1600" dirty="0"/>
          </a:p>
          <a:p>
            <a:pPr lvl="1" algn="just" eaLnBrk="1" hangingPunct="1"/>
            <a:endParaRPr lang="pt-BR" sz="1600" dirty="0"/>
          </a:p>
          <a:p>
            <a:pPr lvl="1" algn="just" eaLnBrk="1" hangingPunct="1"/>
            <a:endParaRPr lang="pt-BR" sz="1600" dirty="0"/>
          </a:p>
          <a:p>
            <a:pPr lvl="1" algn="just" eaLnBrk="1" hangingPunct="1"/>
            <a:endParaRPr lang="pt-BR" sz="1600" dirty="0"/>
          </a:p>
          <a:p>
            <a:pPr lvl="1" algn="just" eaLnBrk="1" hangingPunct="1"/>
            <a:endParaRPr lang="pt-BR" sz="1600" dirty="0"/>
          </a:p>
          <a:p>
            <a:pPr lvl="1" algn="just" eaLnBrk="1" hangingPunct="1"/>
            <a:endParaRPr lang="pt-BR" sz="16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graphicFrame>
        <p:nvGraphicFramePr>
          <p:cNvPr id="2" name="Tabela 1"/>
          <p:cNvGraphicFramePr>
            <a:graphicFrameLocks noGrp="1"/>
          </p:cNvGraphicFramePr>
          <p:nvPr/>
        </p:nvGraphicFramePr>
        <p:xfrm>
          <a:off x="1187624" y="2348880"/>
          <a:ext cx="7488832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pt-BR" sz="1800" dirty="0"/>
                        <a:t>Chipset ponte norte (</a:t>
                      </a:r>
                      <a:r>
                        <a:rPr lang="pt-BR" sz="1800" dirty="0" err="1"/>
                        <a:t>north</a:t>
                      </a:r>
                      <a:r>
                        <a:rPr lang="pt-BR" sz="1800" dirty="0"/>
                        <a:t> bridge)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Chipset ponte sul (</a:t>
                      </a:r>
                      <a:r>
                        <a:rPr lang="pt-BR" sz="2000" dirty="0" err="1"/>
                        <a:t>south</a:t>
                      </a:r>
                      <a:r>
                        <a:rPr lang="pt-BR" sz="2000" dirty="0"/>
                        <a:t> bridge)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lvl="2" indent="-285750" algn="just" eaLnBrk="1" hangingPunct="1"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/>
                        <a:t>MCH (</a:t>
                      </a:r>
                      <a:r>
                        <a:rPr lang="pt-BR" sz="1600" dirty="0" err="1"/>
                        <a:t>Memory</a:t>
                      </a:r>
                      <a:r>
                        <a:rPr lang="pt-BR" sz="1600" dirty="0"/>
                        <a:t> </a:t>
                      </a:r>
                      <a:r>
                        <a:rPr lang="pt-BR" sz="1600" dirty="0" err="1"/>
                        <a:t>Controller</a:t>
                      </a:r>
                      <a:r>
                        <a:rPr lang="pt-BR" sz="1600" dirty="0"/>
                        <a:t> Hub)</a:t>
                      </a:r>
                    </a:p>
                    <a:p>
                      <a:pPr marL="285750" lvl="2" indent="-285750" algn="just" eaLnBrk="1" hangingPunct="1"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/>
                        <a:t>Próximo ao processador</a:t>
                      </a:r>
                    </a:p>
                    <a:p>
                      <a:pPr marL="285750" lvl="2" indent="-285750" algn="just" eaLnBrk="1" hangingPunct="1"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/>
                        <a:t>Barramentos mais rápidos</a:t>
                      </a:r>
                    </a:p>
                    <a:p>
                      <a:pPr marL="285750" lvl="2" indent="-285750" algn="just" eaLnBrk="1" hangingPunct="1"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/>
                        <a:t>Contém: controlador de memória, acesso ao barramento de vídeo (AGP / </a:t>
                      </a:r>
                      <a:r>
                        <a:rPr lang="pt-BR" sz="1600" dirty="0" err="1"/>
                        <a:t>PCIe</a:t>
                      </a:r>
                      <a:r>
                        <a:rPr lang="pt-BR" sz="1600" dirty="0"/>
                        <a:t>) e chipset de vídeo </a:t>
                      </a:r>
                      <a:r>
                        <a:rPr lang="pt-BR" sz="1600" i="1" dirty="0"/>
                        <a:t>on-board</a:t>
                      </a:r>
                    </a:p>
                    <a:p>
                      <a:pPr marL="285750" lvl="2" indent="-285750" algn="just" eaLnBrk="1" hangingPunct="1"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600" i="0" dirty="0"/>
                        <a:t>Interface com a ponte sul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2" indent="-285750" algn="just" eaLnBrk="1" hangingPunct="1"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/>
                        <a:t>ICH (I/O </a:t>
                      </a:r>
                      <a:r>
                        <a:rPr lang="pt-BR" sz="1600" dirty="0" err="1"/>
                        <a:t>Controller</a:t>
                      </a:r>
                      <a:r>
                        <a:rPr lang="pt-BR" sz="1600" dirty="0"/>
                        <a:t> Hub) ou PCH (Platform </a:t>
                      </a:r>
                      <a:r>
                        <a:rPr lang="pt-BR" sz="1600" dirty="0" err="1"/>
                        <a:t>Controller</a:t>
                      </a:r>
                      <a:r>
                        <a:rPr lang="pt-BR" sz="1600" dirty="0"/>
                        <a:t> Hub)</a:t>
                      </a:r>
                    </a:p>
                    <a:p>
                      <a:pPr marL="285750" lvl="2" indent="-285750" algn="just" eaLnBrk="1" hangingPunct="1"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/>
                        <a:t>Acesso aos barramentos mais lentos</a:t>
                      </a:r>
                    </a:p>
                    <a:p>
                      <a:pPr marL="285750" lvl="2" indent="-285750" algn="just" eaLnBrk="1" hangingPunct="1"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/>
                        <a:t>Contém: PCI, USB, ATA</a:t>
                      </a:r>
                      <a:r>
                        <a:rPr lang="pt-BR" sz="1600" baseline="0" dirty="0"/>
                        <a:t> / </a:t>
                      </a:r>
                      <a:r>
                        <a:rPr lang="pt-BR" sz="1600" dirty="0"/>
                        <a:t>SATA, So</a:t>
                      </a:r>
                      <a:r>
                        <a:rPr lang="pt-BR" sz="1600" baseline="0" dirty="0"/>
                        <a:t>m </a:t>
                      </a:r>
                      <a:r>
                        <a:rPr lang="pt-BR" sz="1600" i="1" baseline="0" dirty="0"/>
                        <a:t>on-board</a:t>
                      </a:r>
                      <a:r>
                        <a:rPr lang="pt-BR" sz="1600" dirty="0"/>
                        <a:t>, Rede </a:t>
                      </a:r>
                      <a:r>
                        <a:rPr lang="pt-BR" sz="1600" i="1" dirty="0"/>
                        <a:t>on-board</a:t>
                      </a:r>
                      <a:r>
                        <a:rPr lang="pt-BR" sz="1600" i="0" dirty="0"/>
                        <a:t>,</a:t>
                      </a:r>
                      <a:r>
                        <a:rPr lang="pt-BR" sz="1600" dirty="0"/>
                        <a:t> CMOS, controlador de interrupção e DMA</a:t>
                      </a:r>
                    </a:p>
                    <a:p>
                      <a:pPr marL="285750" lvl="2" indent="-285750" algn="just" eaLnBrk="1" hangingPunct="1"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/>
                        <a:t>Dispositivos</a:t>
                      </a:r>
                      <a:r>
                        <a:rPr lang="pt-BR" sz="1600" baseline="0" dirty="0"/>
                        <a:t> antigos (portas seriais, porta paralela, disquete, portas PS/2)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C542250A-32D5-4F22-A062-072C596B18F3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8D3CD6AF-CD65-4B36-9578-8C46618A12C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7120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-214314" y="1086478"/>
            <a:ext cx="4096917" cy="4525962"/>
          </a:xfrm>
        </p:spPr>
        <p:txBody>
          <a:bodyPr>
            <a:normAutofit/>
          </a:bodyPr>
          <a:lstStyle/>
          <a:p>
            <a:pPr lvl="1" algn="just" eaLnBrk="1" hangingPunct="1">
              <a:spcBef>
                <a:spcPts val="400"/>
              </a:spcBef>
              <a:spcAft>
                <a:spcPts val="600"/>
              </a:spcAft>
            </a:pPr>
            <a:r>
              <a:rPr lang="pt-BR" sz="2000" dirty="0"/>
              <a:t>Característica</a:t>
            </a:r>
          </a:p>
          <a:p>
            <a:pPr lvl="2" algn="just" eaLnBrk="1" hangingPunct="1"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1800" dirty="0"/>
              <a:t>Apenas um caminho de dados entre processador e restante do computador</a:t>
            </a:r>
          </a:p>
          <a:p>
            <a:pPr lvl="2" algn="just" eaLnBrk="1" hangingPunct="1"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1800" dirty="0"/>
              <a:t>Competição pelo uso do barramento</a:t>
            </a:r>
          </a:p>
          <a:p>
            <a:pPr lvl="1" eaLnBrk="1" hangingPunct="1">
              <a:spcAft>
                <a:spcPts val="600"/>
              </a:spcAft>
            </a:pPr>
            <a:endParaRPr lang="pt-BR" sz="2000" dirty="0"/>
          </a:p>
          <a:p>
            <a:pPr lvl="1" eaLnBrk="1" hangingPunct="1">
              <a:spcAft>
                <a:spcPts val="600"/>
              </a:spcAft>
            </a:pPr>
            <a:r>
              <a:rPr lang="pt-BR" sz="2000" dirty="0"/>
              <a:t>Organização dos chipsets e componentes na arquitetura baseada em processador </a:t>
            </a:r>
            <a:r>
              <a:rPr lang="pt-BR" sz="2000" dirty="0">
                <a:solidFill>
                  <a:srgbClr val="FF0000"/>
                </a:solidFill>
              </a:rPr>
              <a:t>sem controlador</a:t>
            </a:r>
            <a:r>
              <a:rPr lang="pt-BR" sz="2000" dirty="0"/>
              <a:t> de memória integrado:</a:t>
            </a:r>
            <a:endParaRPr lang="pt-BR" sz="1400" dirty="0"/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9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3" t="17316" r="20863" b="19425"/>
          <a:stretch/>
        </p:blipFill>
        <p:spPr>
          <a:xfrm rot="5400000">
            <a:off x="3204266" y="791910"/>
            <a:ext cx="6237072" cy="4797747"/>
          </a:xfrm>
          <a:prstGeom prst="rect">
            <a:avLst/>
          </a:prstGeom>
        </p:spPr>
      </p:pic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1477EA2A-4171-488F-8A25-8B5871E14551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EDB92C22-68C9-40FE-BEFE-498B47B5E1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081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2130</Words>
  <Application>Microsoft Office PowerPoint</Application>
  <PresentationFormat>Apresentação na tela (4:3)</PresentationFormat>
  <Paragraphs>327</Paragraphs>
  <Slides>38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6" baseType="lpstr">
      <vt:lpstr>Arial</vt:lpstr>
      <vt:lpstr>Calibri</vt:lpstr>
      <vt:lpstr>Noto Sans Symbols</vt:lpstr>
      <vt:lpstr>Times New Roman</vt:lpstr>
      <vt:lpstr>Verdana</vt:lpstr>
      <vt:lpstr>Wingdings 2</vt:lpstr>
      <vt:lpstr>Wingdings 3</vt:lpstr>
      <vt:lpstr>Office Theme</vt:lpstr>
      <vt:lpstr>Apresentação do PowerPoint</vt:lpstr>
      <vt:lpstr>Placa Principal</vt:lpstr>
      <vt:lpstr>Apresentação do PowerPoint</vt:lpstr>
      <vt:lpstr>Apresentação do PowerPoint</vt:lpstr>
      <vt:lpstr>Apresentação do PowerPoint</vt:lpstr>
      <vt:lpstr>Apresentação do PowerPoint</vt:lpstr>
      <vt:lpstr>Arquitetura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Dispositivos de Entrada e Saída</vt:lpstr>
      <vt:lpstr>Dispositivos de E/S</vt:lpstr>
      <vt:lpstr>Apresentação do PowerPoint</vt:lpstr>
      <vt:lpstr>Apresentação do PowerPoint</vt:lpstr>
      <vt:lpstr>Estrutura de E/S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Barramentos de E/S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Interface de E/S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lisandro</dc:creator>
  <cp:lastModifiedBy>Talita Rocha Pinheiro</cp:lastModifiedBy>
  <cp:revision>17</cp:revision>
  <dcterms:created xsi:type="dcterms:W3CDTF">2009-03-02T19:44:04Z</dcterms:created>
  <dcterms:modified xsi:type="dcterms:W3CDTF">2021-03-16T10:59:11Z</dcterms:modified>
</cp:coreProperties>
</file>